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97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Inter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86824" autoAdjust="0"/>
  </p:normalViewPr>
  <p:slideViewPr>
    <p:cSldViewPr snapToGrid="0">
      <p:cViewPr varScale="1">
        <p:scale>
          <a:sx n="99" d="100"/>
          <a:sy n="99" d="100"/>
        </p:scale>
        <p:origin x="13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기준을 </a:t>
            </a:r>
            <a:r>
              <a:rPr lang="en-US" altLang="ko-KR"/>
              <a:t>x</a:t>
            </a:r>
            <a:r>
              <a:rPr lang="ko-KR" altLang="en-US"/>
              <a:t>축은 소득차이</a:t>
            </a:r>
            <a:r>
              <a:rPr lang="en-US" altLang="ko-KR"/>
              <a:t>, y</a:t>
            </a:r>
            <a:r>
              <a:rPr lang="ko-KR" altLang="en-US"/>
              <a:t>축은 인구증가율로 하여 </a:t>
            </a:r>
            <a:r>
              <a:rPr lang="en-US" altLang="ko-KR"/>
              <a:t>3</a:t>
            </a:r>
            <a:r>
              <a:rPr lang="ko-KR" altLang="en-US"/>
              <a:t>가지 클러스터링 알고리즘을 한 후 각 알고리즘별 잘된 케이스 </a:t>
            </a:r>
            <a:r>
              <a:rPr lang="en-US" altLang="ko-KR"/>
              <a:t>1</a:t>
            </a:r>
            <a:r>
              <a:rPr lang="ko-KR" altLang="en-US"/>
              <a:t>개씩</a:t>
            </a:r>
            <a:r>
              <a:rPr lang="en-US" altLang="ko-KR"/>
              <a:t>…,,,,</a:t>
            </a:r>
          </a:p>
          <a:p>
            <a:r>
              <a:rPr lang="en-US" altLang="ko-KR"/>
              <a:t>Kmean</a:t>
            </a:r>
            <a:r>
              <a:rPr lang="ko-KR" altLang="en-US"/>
              <a:t>이  소득그룹과 인구증가율 두가지를 고려하여 그룹핑이 가장 잘되었다</a:t>
            </a:r>
            <a:r>
              <a:rPr lang="en-US" altLang="ko-KR"/>
              <a:t>.</a:t>
            </a:r>
          </a:p>
          <a:p>
            <a:r>
              <a:rPr lang="en-US" altLang="ko-KR" strike="sngStrike"/>
              <a:t>DBSCAN</a:t>
            </a:r>
            <a:r>
              <a:rPr lang="ko-KR" altLang="en-US" strike="sngStrike"/>
              <a:t>은 소득그룹 차이로만 그룹핑 되었고</a:t>
            </a:r>
            <a:r>
              <a:rPr lang="en-US" altLang="ko-KR" strike="sngStrike"/>
              <a:t>,  EM</a:t>
            </a:r>
            <a:r>
              <a:rPr lang="ko-KR" altLang="en-US" strike="sngStrike"/>
              <a:t>은 </a:t>
            </a:r>
            <a:r>
              <a:rPr lang="en-US" altLang="ko-KR" strike="sngStrike"/>
              <a:t>DBSCAN</a:t>
            </a:r>
            <a:r>
              <a:rPr lang="ko-KR" altLang="en-US" strike="sngStrike"/>
              <a:t>보단 인구증가율의 영향이 있다</a:t>
            </a:r>
            <a:r>
              <a:rPr lang="en-US" altLang="ko-KR" strike="sngStrike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클러스터링이 가장 잘 된 알고리즘과 파라미터를 이용한 결과를 바탕으로 지도에 맵핑한 결과</a:t>
            </a:r>
            <a:r>
              <a:rPr lang="en-US" altLang="ko-KR"/>
              <a:t>…</a:t>
            </a:r>
          </a:p>
          <a:p>
            <a:r>
              <a:rPr lang="ko-KR" altLang="en-US"/>
              <a:t>밝은색 순서</a:t>
            </a:r>
            <a:r>
              <a:rPr lang="en-US" altLang="ko-KR"/>
              <a:t>…</a:t>
            </a:r>
          </a:p>
          <a:p>
            <a:r>
              <a:rPr lang="en-US" altLang="ko-KR"/>
              <a:t>1.</a:t>
            </a:r>
            <a:r>
              <a:rPr lang="ko-KR" altLang="en-US"/>
              <a:t>서유럽</a:t>
            </a:r>
            <a:r>
              <a:rPr lang="en-US" altLang="ko-KR"/>
              <a:t>, </a:t>
            </a:r>
            <a:r>
              <a:rPr lang="ko-KR" altLang="en-US"/>
              <a:t>동아시아 </a:t>
            </a:r>
            <a:r>
              <a:rPr lang="en-US" altLang="ko-KR"/>
              <a:t>– </a:t>
            </a:r>
            <a:r>
              <a:rPr lang="ko-KR" altLang="en-US"/>
              <a:t>소득 상위</a:t>
            </a:r>
            <a:r>
              <a:rPr lang="en-US" altLang="ko-KR"/>
              <a:t>, </a:t>
            </a:r>
            <a:r>
              <a:rPr lang="ko-KR" altLang="en-US"/>
              <a:t>인구증가율 거의 </a:t>
            </a:r>
            <a:r>
              <a:rPr lang="en-US" altLang="ko-KR"/>
              <a:t>0%</a:t>
            </a:r>
            <a:r>
              <a:rPr lang="ko-KR" altLang="en-US"/>
              <a:t>대</a:t>
            </a:r>
            <a:r>
              <a:rPr lang="en-US" altLang="ko-KR"/>
              <a:t>…</a:t>
            </a:r>
          </a:p>
          <a:p>
            <a:r>
              <a:rPr lang="en-US" altLang="ko-KR"/>
              <a:t>2.</a:t>
            </a:r>
            <a:r>
              <a:rPr lang="ko-KR" altLang="en-US"/>
              <a:t>미국</a:t>
            </a:r>
            <a:r>
              <a:rPr lang="en-US" altLang="ko-KR"/>
              <a:t>, </a:t>
            </a:r>
            <a:r>
              <a:rPr lang="ko-KR" altLang="en-US"/>
              <a:t>스웨덴</a:t>
            </a:r>
            <a:r>
              <a:rPr lang="en-US" altLang="ko-KR"/>
              <a:t>, </a:t>
            </a:r>
            <a:r>
              <a:rPr lang="ko-KR" altLang="en-US"/>
              <a:t>아르헨티나 호주</a:t>
            </a:r>
            <a:r>
              <a:rPr lang="en-US" altLang="ko-KR"/>
              <a:t>, </a:t>
            </a:r>
            <a:r>
              <a:rPr lang="ko-KR" altLang="en-US"/>
              <a:t>사우디아라미아</a:t>
            </a:r>
            <a:r>
              <a:rPr lang="en-US" altLang="ko-KR"/>
              <a:t>, </a:t>
            </a:r>
            <a:r>
              <a:rPr lang="ko-KR" altLang="en-US"/>
              <a:t>노르웨이</a:t>
            </a:r>
            <a:r>
              <a:rPr lang="en-US" altLang="ko-KR"/>
              <a:t>….. </a:t>
            </a:r>
            <a:r>
              <a:rPr lang="ko-KR" altLang="en-US"/>
              <a:t>고소득</a:t>
            </a:r>
            <a:r>
              <a:rPr lang="en-US" altLang="ko-KR"/>
              <a:t>, </a:t>
            </a:r>
            <a:r>
              <a:rPr lang="ko-KR" altLang="en-US"/>
              <a:t>서유럽 동아시아 </a:t>
            </a:r>
            <a:r>
              <a:rPr lang="en-US" altLang="ko-KR"/>
              <a:t>(1</a:t>
            </a:r>
            <a:r>
              <a:rPr lang="ko-KR" altLang="en-US"/>
              <a:t>번</a:t>
            </a:r>
            <a:r>
              <a:rPr lang="en-US" altLang="ko-KR"/>
              <a:t>)</a:t>
            </a:r>
            <a:r>
              <a:rPr lang="ko-KR" altLang="en-US"/>
              <a:t>보다 약간 증가율높음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 </a:t>
            </a:r>
            <a:r>
              <a:rPr lang="ko-KR" altLang="en-US"/>
              <a:t>아프카니스탄</a:t>
            </a:r>
            <a:r>
              <a:rPr lang="en-US" altLang="ko-KR"/>
              <a:t>, </a:t>
            </a:r>
            <a:r>
              <a:rPr lang="ko-KR" altLang="en-US"/>
              <a:t>소말리아</a:t>
            </a:r>
            <a:r>
              <a:rPr lang="en-US" altLang="ko-KR"/>
              <a:t>, </a:t>
            </a:r>
            <a:r>
              <a:rPr lang="ko-KR" altLang="en-US"/>
              <a:t>에티오피아</a:t>
            </a:r>
            <a:r>
              <a:rPr lang="en-US" altLang="ko-KR"/>
              <a:t>, </a:t>
            </a:r>
            <a:r>
              <a:rPr lang="ko-KR" altLang="en-US"/>
              <a:t>말리</a:t>
            </a:r>
            <a:r>
              <a:rPr lang="en-US" altLang="ko-KR"/>
              <a:t>, </a:t>
            </a:r>
            <a:r>
              <a:rPr lang="ko-KR" altLang="en-US"/>
              <a:t>니제르</a:t>
            </a:r>
            <a:r>
              <a:rPr lang="en-US" altLang="ko-KR"/>
              <a:t>,,,, </a:t>
            </a:r>
            <a:r>
              <a:rPr lang="ko-KR" altLang="en-US"/>
              <a:t>소득 하위</a:t>
            </a:r>
            <a:r>
              <a:rPr lang="en-US" altLang="ko-KR"/>
              <a:t>, </a:t>
            </a:r>
            <a:r>
              <a:rPr lang="ko-KR" altLang="en-US"/>
              <a:t>인구증가율 최소 </a:t>
            </a:r>
            <a:r>
              <a:rPr lang="en-US" altLang="ko-KR"/>
              <a:t>2</a:t>
            </a:r>
            <a:r>
              <a:rPr lang="ko-KR" altLang="en-US"/>
              <a:t>퍼이상</a:t>
            </a:r>
            <a:endParaRPr lang="en-US" altLang="ko-KR"/>
          </a:p>
          <a:p>
            <a:r>
              <a:rPr lang="en-US" altLang="ko-KR"/>
              <a:t>4.</a:t>
            </a:r>
            <a:r>
              <a:rPr lang="ko-KR" altLang="en-US"/>
              <a:t>동유럽일부와 서아시아</a:t>
            </a:r>
            <a:r>
              <a:rPr lang="en-US" altLang="ko-KR"/>
              <a:t>, </a:t>
            </a:r>
            <a:r>
              <a:rPr lang="ko-KR" altLang="en-US"/>
              <a:t>중국</a:t>
            </a:r>
            <a:r>
              <a:rPr lang="en-US" altLang="ko-KR"/>
              <a:t>, </a:t>
            </a:r>
            <a:r>
              <a:rPr lang="ko-KR" altLang="en-US"/>
              <a:t>브라질</a:t>
            </a:r>
            <a:r>
              <a:rPr lang="en-US" altLang="ko-KR"/>
              <a:t>… </a:t>
            </a:r>
            <a:r>
              <a:rPr lang="ko-KR" altLang="en-US"/>
              <a:t>소득 중상위에서 중하위</a:t>
            </a:r>
            <a:r>
              <a:rPr lang="en-US" altLang="ko-KR"/>
              <a:t>, </a:t>
            </a:r>
            <a:r>
              <a:rPr lang="ko-KR" altLang="en-US"/>
              <a:t>인구증가율 </a:t>
            </a:r>
            <a:r>
              <a:rPr lang="en-US" altLang="ko-KR"/>
              <a:t>-1~1%</a:t>
            </a:r>
          </a:p>
          <a:p>
            <a:endParaRPr lang="en-US" altLang="ko-KR"/>
          </a:p>
          <a:p>
            <a:r>
              <a:rPr lang="ko-KR" altLang="en-US"/>
              <a:t>결론</a:t>
            </a:r>
            <a:r>
              <a:rPr lang="en-US" altLang="ko-KR"/>
              <a:t>---------------</a:t>
            </a:r>
          </a:p>
          <a:p>
            <a:r>
              <a:rPr lang="ko-KR" altLang="en-US"/>
              <a:t>인구증가율에는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 및 순 이주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등이 포함되어있다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이분법으로 확정을 지을 수 없지만</a:t>
            </a:r>
            <a:endParaRPr lang="en-US" altLang="ko-KR"/>
          </a:p>
          <a:p>
            <a:r>
              <a:rPr lang="ko-KR" altLang="en-US"/>
              <a:t>대부분의 고소득 국가는 인구증가율이 낮고</a:t>
            </a:r>
            <a:r>
              <a:rPr lang="en-US" altLang="ko-KR"/>
              <a:t>, </a:t>
            </a:r>
            <a:r>
              <a:rPr lang="ko-KR" altLang="en-US"/>
              <a:t>저소득 국가는 인구증가율이 높은 편인 것을 알 수있다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6898078" y="1693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classification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40C2E6-0737-4659-A7A1-0516CF9A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 b="18301"/>
          <a:stretch/>
        </p:blipFill>
        <p:spPr>
          <a:xfrm>
            <a:off x="3301741" y="2791721"/>
            <a:ext cx="5588517" cy="2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E0C47-DA73-4310-A4E1-2B868223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90" y="2725604"/>
            <a:ext cx="5672440" cy="21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468684" y="4482936"/>
            <a:ext cx="96648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정확도 평가지표에 속지 말자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모델을 적용하고자 하는 시나리오에 따라 다양한 평가지표 분석해야 하며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더 나아가 데이터의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label 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의 비율 또한 매우 중요하다는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insight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를 얻을 수 있었다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. </a:t>
            </a:r>
          </a:p>
          <a:p>
            <a:pPr algn="ctr"/>
            <a:endParaRPr kumimoji="1"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595830" y="41552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EF033-235C-4B07-A017-7C7D8E557B86}"/>
              </a:ext>
            </a:extLst>
          </p:cNvPr>
          <p:cNvSpPr txBox="1"/>
          <p:nvPr/>
        </p:nvSpPr>
        <p:spPr>
          <a:xfrm>
            <a:off x="9589427" y="2562414"/>
            <a:ext cx="11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DBSCAN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3749-7028-4151-91C2-7DF6DE7ED7C2}"/>
              </a:ext>
            </a:extLst>
          </p:cNvPr>
          <p:cNvSpPr txBox="1"/>
          <p:nvPr/>
        </p:nvSpPr>
        <p:spPr>
          <a:xfrm>
            <a:off x="5822620" y="2562414"/>
            <a:ext cx="62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EM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28066-1FD9-4AD7-B49F-58E30A36FC92}"/>
              </a:ext>
            </a:extLst>
          </p:cNvPr>
          <p:cNvSpPr txBox="1"/>
          <p:nvPr/>
        </p:nvSpPr>
        <p:spPr>
          <a:xfrm>
            <a:off x="1523402" y="2562414"/>
            <a:ext cx="11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K-Means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DED4615-AD8A-417B-A65D-44D8910B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01" y="3173548"/>
            <a:ext cx="3776398" cy="28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EC16F1-9B47-4E27-9DAC-DAFB3F84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01" y="3173550"/>
            <a:ext cx="3776398" cy="2832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4DB2A3-19FD-4EF8-9B41-D07846E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1" y="3173549"/>
            <a:ext cx="3776398" cy="28322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89E9FA-D694-4F82-ABA0-B966E882C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0" y="3173547"/>
            <a:ext cx="3769059" cy="28267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6FF10C-8E81-4728-9BDB-9D81C4230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3" y="3168043"/>
            <a:ext cx="3776398" cy="28322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3A4A4D-E129-4D2D-B6B1-244FCB694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9" y="3168043"/>
            <a:ext cx="3776398" cy="28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E713730-AEAE-4B3A-8D66-6D2AAFF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202247"/>
            <a:ext cx="9031260" cy="5529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2009278" y="1254044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In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Clustering</a:t>
            </a:r>
            <a:endParaRPr lang="ko-KR" altLang="en-US" sz="2200" b="1" dirty="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3376218" y="405437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3092050" y="3275111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8666637" y="557555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5847125" y="367090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8666637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5960746" y="4653522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7199888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6404700" y="5338629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4470524" y="5267773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4</a:t>
            </a:r>
            <a:endParaRPr lang="ko-KR" altLang="en-US" sz="140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69088793-9525-421B-85C1-AEA9A0E9AC00}"/>
              </a:ext>
            </a:extLst>
          </p:cNvPr>
          <p:cNvSpPr txBox="1"/>
          <p:nvPr/>
        </p:nvSpPr>
        <p:spPr>
          <a:xfrm>
            <a:off x="7973902" y="4208260"/>
            <a:ext cx="2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4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1015</Words>
  <Application>Microsoft Office PowerPoint</Application>
  <PresentationFormat>와이드스크린</PresentationFormat>
  <Paragraphs>265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Arial Black</vt:lpstr>
      <vt:lpstr>Inter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채현 이</cp:lastModifiedBy>
  <cp:revision>130</cp:revision>
  <dcterms:created xsi:type="dcterms:W3CDTF">2020-10-29T14:25:17Z</dcterms:created>
  <dcterms:modified xsi:type="dcterms:W3CDTF">2020-12-01T10:44:43Z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